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4"/>
  </p:notesMasterIdLst>
  <p:handoutMasterIdLst>
    <p:handoutMasterId r:id="rId15"/>
  </p:handoutMasterIdLst>
  <p:sldIdLst>
    <p:sldId id="276" r:id="rId7"/>
    <p:sldId id="312" r:id="rId8"/>
    <p:sldId id="318" r:id="rId9"/>
    <p:sldId id="311" r:id="rId10"/>
    <p:sldId id="314" r:id="rId11"/>
    <p:sldId id="315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F23273-B51A-A758-2A91-9940B2F4377B}" name="Pagkou, Natalia" initials="NP" userId="S::PagkouN@ebrd.com::1e4b42c0-51b5-46f1-bde5-614f6aeb41f7" providerId="AD"/>
  <p188:author id="{BBDE0079-5B77-5FBA-BEE6-57BEEEA5823A}" name="Bridge Zoller, Catherine" initials="BC" userId="S::bridgec@ebrd.com::f7f2555d-b852-4e74-b660-b5f370c4b04b" providerId="AD"/>
  <p188:author id="{DCF3D07C-A17C-C9E5-BC6C-BB9936EDEDCC}" name="Pagkou, Natalia" initials="PN" userId="S::pagkoun@ebrd.com::1e4b42c0-51b5-46f1-bde5-614f6aeb41f7" providerId="AD"/>
  <p188:author id="{48248ACD-C22F-BCE1-30E2-3B4F57088B0F}" name="Bridge Zoller, Catherine" initials="BZC" userId="S::BridgeC@ebrd.com::f7f2555d-b852-4e74-b660-b5f370c4b0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ECF"/>
    <a:srgbClr val="360A5A"/>
    <a:srgbClr val="65B5A0"/>
    <a:srgbClr val="D83773"/>
    <a:srgbClr val="E99730"/>
    <a:srgbClr val="3083C5"/>
    <a:srgbClr val="16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4" autoAdjust="0"/>
    <p:restoredTop sz="94341"/>
  </p:normalViewPr>
  <p:slideViewPr>
    <p:cSldViewPr snapToGrid="0" snapToObjects="1">
      <p:cViewPr varScale="1">
        <p:scale>
          <a:sx n="116" d="100"/>
          <a:sy n="116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2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0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3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9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5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1188B3-49A8-CD12-FA39-F63649E349F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1ADB8-FC9D-8B56-2B97-DDEF5753B0A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brd.ltp-elearning.com/" TargetMode="External"/><Relationship Id="rId4" Type="http://schemas.openxmlformats.org/officeDocument/2006/relationships/hyperlink" Target="http://www.alsu.gov.rs/category/vesti/izvestaji-sa-dogadjaja-i-obuk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34CC-CD44-36DC-8459-D5FDA7579136}"/>
              </a:ext>
            </a:extLst>
          </p:cNvPr>
          <p:cNvSpPr txBox="1">
            <a:spLocks/>
          </p:cNvSpPr>
          <p:nvPr/>
        </p:nvSpPr>
        <p:spPr>
          <a:xfrm>
            <a:off x="307288" y="477079"/>
            <a:ext cx="11033259" cy="504892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>
              <a:solidFill>
                <a:schemeClr val="bg1"/>
              </a:solidFill>
              <a:latin typeface="+mn-lt"/>
            </a:endParaRPr>
          </a:p>
          <a:p>
            <a:endParaRPr lang="en-GB" sz="4000" b="1" dirty="0">
              <a:solidFill>
                <a:schemeClr val="bg1"/>
              </a:solidFill>
              <a:latin typeface="+mn-lt"/>
            </a:endParaRPr>
          </a:p>
          <a:p>
            <a:endParaRPr lang="en-GB" sz="4000" b="1" dirty="0">
              <a:solidFill>
                <a:schemeClr val="bg1"/>
              </a:solidFill>
              <a:latin typeface="+mn-lt"/>
            </a:endParaRPr>
          </a:p>
          <a:p>
            <a:r>
              <a:rPr lang="sr-Cyrl-RS" sz="4000" b="1" dirty="0">
                <a:solidFill>
                  <a:schemeClr val="bg1"/>
                </a:solidFill>
                <a:latin typeface="Franklin Gothic Book"/>
              </a:rPr>
              <a:t>Обука за стечајне управнике</a:t>
            </a:r>
            <a:r>
              <a:rPr lang="en-GB" sz="4000" b="1" dirty="0">
                <a:solidFill>
                  <a:schemeClr val="bg1"/>
                </a:solidFill>
                <a:latin typeface="Franklin Gothic Book"/>
              </a:rPr>
              <a:t>: </a:t>
            </a:r>
            <a:r>
              <a:rPr lang="sr-Cyrl-RS" sz="4000" b="1" dirty="0">
                <a:solidFill>
                  <a:schemeClr val="bg1"/>
                </a:solidFill>
                <a:latin typeface="Franklin Gothic Book"/>
              </a:rPr>
              <a:t>Србија</a:t>
            </a:r>
            <a:endParaRPr lang="en-GB" sz="4000" b="1" dirty="0">
              <a:solidFill>
                <a:schemeClr val="bg1"/>
              </a:solidFill>
              <a:latin typeface="Franklin Gothic Book"/>
            </a:endParaRPr>
          </a:p>
          <a:p>
            <a:endParaRPr lang="en-GB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sr-Cyrl-R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Годишња конференција АЛСУ</a:t>
            </a:r>
            <a:endParaRPr lang="en-GB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25-28 </a:t>
            </a:r>
            <a:r>
              <a:rPr lang="sr-Cyrl-R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Новембар</a:t>
            </a:r>
            <a:r>
              <a:rPr lang="en-GB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A8D03-25C6-1C85-7B7A-58A07D78645E}"/>
              </a:ext>
            </a:extLst>
          </p:cNvPr>
          <p:cNvSpPr txBox="1"/>
          <p:nvPr/>
        </p:nvSpPr>
        <p:spPr>
          <a:xfrm>
            <a:off x="-41413" y="5525999"/>
            <a:ext cx="12274826" cy="13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GB" sz="3600" b="1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242C521-DDCF-5F3C-C7FE-C7DC820A9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289" y="5860114"/>
            <a:ext cx="5346764" cy="663771"/>
          </a:xfrm>
        </p:spPr>
        <p:txBody>
          <a:bodyPr/>
          <a:lstStyle/>
          <a:p>
            <a:r>
              <a:rPr lang="en-GB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Catherine Bridge Zoller</a:t>
            </a:r>
          </a:p>
          <a:p>
            <a:r>
              <a:rPr lang="en-GB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Senior Counsel, </a:t>
            </a:r>
            <a:r>
              <a:rPr lang="sr-Cyrl-R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Програм правне транзиције</a:t>
            </a:r>
            <a:endParaRPr lang="en-GB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9D839-85A4-D8D0-2751-EBE9BCB73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781" y="5526000"/>
            <a:ext cx="264795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A6154-F75D-CDF3-8B59-0EEB08AB8C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A3F1F2-15D5-E6AF-0394-B7812244C2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9436F-D5A4-511D-56FD-96B0A0FAA3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EC6AB-A4C5-6CF1-8E95-D6E75736361C}"/>
              </a:ext>
            </a:extLst>
          </p:cNvPr>
          <p:cNvSpPr txBox="1">
            <a:spLocks/>
          </p:cNvSpPr>
          <p:nvPr/>
        </p:nvSpPr>
        <p:spPr>
          <a:xfrm>
            <a:off x="448056" y="685800"/>
            <a:ext cx="4922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sr-Cyrl-RS" sz="3400" b="1" dirty="0">
                <a:latin typeface="Franklin Gothic Book"/>
              </a:rPr>
              <a:t>ПРОГРАМ ОБУКЕ АЛСУ</a:t>
            </a:r>
            <a:r>
              <a:rPr lang="sr-Latn-RS" sz="3400" b="1" dirty="0">
                <a:latin typeface="Franklin Gothic Book"/>
              </a:rPr>
              <a:t> 2024</a:t>
            </a:r>
            <a:endParaRPr lang="en-GB" sz="3400" b="1" dirty="0">
              <a:latin typeface="Franklin Gothic Book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AA1D-AD4F-32A0-005B-6E23C71020BE}"/>
              </a:ext>
            </a:extLst>
          </p:cNvPr>
          <p:cNvSpPr txBox="1">
            <a:spLocks/>
          </p:cNvSpPr>
          <p:nvPr/>
        </p:nvSpPr>
        <p:spPr>
          <a:xfrm>
            <a:off x="448056" y="2514600"/>
            <a:ext cx="4922338" cy="366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  <a:spcAft>
                <a:spcPts val="800"/>
              </a:spcAft>
            </a:pPr>
            <a:r>
              <a:rPr lang="sr-Cyrl-RS" sz="2400" dirty="0">
                <a:latin typeface="Franklin Gothic Book"/>
              </a:rPr>
              <a:t>8 обука укупно</a:t>
            </a:r>
            <a:r>
              <a:rPr lang="en-US" sz="2400" dirty="0">
                <a:latin typeface="Franklin Gothic Book"/>
              </a:rPr>
              <a:t>: 3 </a:t>
            </a:r>
            <a:r>
              <a:rPr lang="sr-Cyrl-RS" sz="2400" dirty="0">
                <a:latin typeface="Franklin Gothic Book"/>
              </a:rPr>
              <a:t>семинара</a:t>
            </a:r>
            <a:r>
              <a:rPr lang="en-US" sz="2400" dirty="0">
                <a:latin typeface="Franklin Gothic Book"/>
              </a:rPr>
              <a:t> </a:t>
            </a:r>
            <a:r>
              <a:rPr lang="sr-Cyrl-RS" sz="2400" dirty="0">
                <a:latin typeface="Franklin Gothic Book"/>
              </a:rPr>
              <a:t>у сваком од 3 града</a:t>
            </a:r>
            <a:r>
              <a:rPr lang="en-US" sz="2400" dirty="0">
                <a:latin typeface="Franklin Gothic Book"/>
              </a:rPr>
              <a:t> (</a:t>
            </a:r>
            <a:r>
              <a:rPr lang="sr-Cyrl-RS" sz="2400" dirty="0">
                <a:latin typeface="Franklin Gothic Book"/>
              </a:rPr>
              <a:t>Београд</a:t>
            </a:r>
            <a:r>
              <a:rPr lang="en-US" sz="2400" dirty="0">
                <a:latin typeface="Franklin Gothic Book"/>
              </a:rPr>
              <a:t>, </a:t>
            </a:r>
            <a:r>
              <a:rPr lang="sr-Cyrl-RS" sz="2400" dirty="0">
                <a:latin typeface="Franklin Gothic Book"/>
              </a:rPr>
              <a:t>Ниш</a:t>
            </a:r>
            <a:r>
              <a:rPr lang="en-US" sz="2400" dirty="0">
                <a:latin typeface="Franklin Gothic Book"/>
              </a:rPr>
              <a:t> </a:t>
            </a:r>
            <a:r>
              <a:rPr lang="sr-Cyrl-RS" sz="2400" dirty="0">
                <a:latin typeface="Franklin Gothic Book"/>
              </a:rPr>
              <a:t>и Нови Сад</a:t>
            </a:r>
            <a:r>
              <a:rPr lang="en-US" sz="2400" dirty="0">
                <a:latin typeface="Franklin Gothic Book"/>
              </a:rPr>
              <a:t>) </a:t>
            </a:r>
            <a:r>
              <a:rPr lang="sr-Cyrl-RS" sz="2400" dirty="0">
                <a:latin typeface="Franklin Gothic Book"/>
              </a:rPr>
              <a:t>и 5 </a:t>
            </a:r>
            <a:r>
              <a:rPr lang="sr-Cyrl-RS" sz="2400" dirty="0" err="1">
                <a:latin typeface="Franklin Gothic Book"/>
              </a:rPr>
              <a:t>вебинара</a:t>
            </a:r>
            <a:endParaRPr lang="en-US" dirty="0">
              <a:latin typeface="Franklin Gothic Book"/>
            </a:endParaRPr>
          </a:p>
          <a:p>
            <a:pPr marL="0">
              <a:lnSpc>
                <a:spcPct val="90000"/>
              </a:lnSpc>
              <a:spcAft>
                <a:spcPts val="800"/>
              </a:spcAft>
            </a:pPr>
            <a:r>
              <a:rPr lang="sr-Cyrl-RS" sz="2400" dirty="0">
                <a:latin typeface="Franklin Gothic Book"/>
              </a:rPr>
              <a:t>Последњи </a:t>
            </a:r>
            <a:r>
              <a:rPr lang="sr-Cyrl-RS" sz="2400" dirty="0" err="1">
                <a:latin typeface="Franklin Gothic Book"/>
              </a:rPr>
              <a:t>вебинар</a:t>
            </a:r>
            <a:r>
              <a:rPr lang="en-US" sz="2400" dirty="0">
                <a:latin typeface="Franklin Gothic Book"/>
              </a:rPr>
              <a:t> (</a:t>
            </a:r>
            <a:r>
              <a:rPr lang="sr-Cyrl-RS" sz="2400" dirty="0">
                <a:latin typeface="Franklin Gothic Book"/>
              </a:rPr>
              <a:t>финансијско рачуноводство</a:t>
            </a:r>
            <a:r>
              <a:rPr lang="en-US" sz="2400" dirty="0">
                <a:latin typeface="Franklin Gothic Book"/>
              </a:rPr>
              <a:t>) </a:t>
            </a:r>
            <a:r>
              <a:rPr lang="sr-Cyrl-RS" sz="2400" dirty="0">
                <a:latin typeface="Franklin Gothic Book"/>
              </a:rPr>
              <a:t>у децембру</a:t>
            </a:r>
            <a:r>
              <a:rPr lang="en-US" sz="2400">
                <a:latin typeface="Franklin Gothic Book"/>
              </a:rPr>
              <a:t> 2024</a:t>
            </a:r>
            <a:endParaRPr lang="en-US" dirty="0">
              <a:latin typeface="Franklin Gothic Book"/>
            </a:endParaRPr>
          </a:p>
          <a:p>
            <a:pPr marL="0">
              <a:lnSpc>
                <a:spcPct val="90000"/>
              </a:lnSpc>
              <a:spcAft>
                <a:spcPts val="800"/>
              </a:spcAft>
            </a:pPr>
            <a:r>
              <a:rPr lang="sr-Cyrl-RS" sz="2400" dirty="0">
                <a:latin typeface="Franklin Gothic Book"/>
              </a:rPr>
              <a:t>Укупно 758 учесника обуке до сада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en-US" dirty="0"/>
          </a:p>
          <a:p>
            <a:pPr marL="0">
              <a:lnSpc>
                <a:spcPct val="90000"/>
              </a:lnSpc>
              <a:spcAft>
                <a:spcPts val="800"/>
              </a:spcAft>
            </a:pPr>
            <a:endParaRPr lang="en-US" dirty="0">
              <a:effectLst/>
            </a:endParaRPr>
          </a:p>
          <a:p>
            <a:pPr marL="0">
              <a:lnSpc>
                <a:spcPct val="90000"/>
              </a:lnSpc>
              <a:spcAft>
                <a:spcPts val="800"/>
              </a:spcAft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435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C6AB-A4C5-6CF1-8E95-D6E75736361C}"/>
              </a:ext>
            </a:extLst>
          </p:cNvPr>
          <p:cNvSpPr txBox="1">
            <a:spLocks/>
          </p:cNvSpPr>
          <p:nvPr/>
        </p:nvSpPr>
        <p:spPr>
          <a:xfrm>
            <a:off x="594329" y="356844"/>
            <a:ext cx="11464321" cy="490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</a:rPr>
              <a:t>ТИМ ПРОЈЕКТА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A08DA-AC67-6813-0D3F-B368A7807CFD}"/>
              </a:ext>
            </a:extLst>
          </p:cNvPr>
          <p:cNvSpPr txBox="1"/>
          <p:nvPr/>
        </p:nvSpPr>
        <p:spPr>
          <a:xfrm>
            <a:off x="594328" y="1016500"/>
            <a:ext cx="1092512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sr-Cyrl-RS" sz="2000" dirty="0">
                <a:latin typeface="Franklin Gothic Book"/>
              </a:rPr>
              <a:t>Два међународна експерта и четири локална експерта уз гостујуће стручњаке за подршку специфичним темама</a:t>
            </a:r>
            <a:r>
              <a:rPr lang="en-US" sz="2000" dirty="0">
                <a:latin typeface="Franklin Gothic Book"/>
              </a:rPr>
              <a:t>, </a:t>
            </a:r>
            <a:r>
              <a:rPr lang="sr-Cyrl-RS" sz="2000" dirty="0">
                <a:latin typeface="Franklin Gothic Book"/>
              </a:rPr>
              <a:t>обухват практичних, правних и финансијских области</a:t>
            </a:r>
            <a:endParaRPr lang="en-US" sz="2000" dirty="0">
              <a:latin typeface="Franklin Gothic Book"/>
            </a:endParaRPr>
          </a:p>
        </p:txBody>
      </p:sp>
      <p:sp>
        <p:nvSpPr>
          <p:cNvPr id="4" name="Parallelogramm 49">
            <a:extLst>
              <a:ext uri="{FF2B5EF4-FFF2-40B4-BE49-F238E27FC236}">
                <a16:creationId xmlns:a16="http://schemas.microsoft.com/office/drawing/2014/main" id="{17565B5F-2BE0-A2AC-4C85-08E1D429941B}"/>
              </a:ext>
            </a:extLst>
          </p:cNvPr>
          <p:cNvSpPr/>
          <p:nvPr/>
        </p:nvSpPr>
        <p:spPr bwMode="auto">
          <a:xfrm>
            <a:off x="1078490" y="1720467"/>
            <a:ext cx="9956800" cy="369332"/>
          </a:xfrm>
          <a:prstGeom prst="parallelogram">
            <a:avLst/>
          </a:prstGeom>
          <a:solidFill>
            <a:srgbClr val="BFCC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anchor="ctr"/>
          <a:lstStyle/>
          <a:p>
            <a:pPr>
              <a:defRPr/>
            </a:pP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" name="AutoShape 68">
            <a:extLst>
              <a:ext uri="{FF2B5EF4-FFF2-40B4-BE49-F238E27FC236}">
                <a16:creationId xmlns:a16="http://schemas.microsoft.com/office/drawing/2014/main" id="{C710D983-E147-1582-1F77-A1D72B9C50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3149" y="1720467"/>
            <a:ext cx="1960965" cy="355948"/>
          </a:xfrm>
          <a:prstGeom prst="roundRect">
            <a:avLst>
              <a:gd name="adj" fmla="val 0"/>
            </a:avLst>
          </a:prstGeom>
          <a:solidFill>
            <a:srgbClr val="4066AA"/>
          </a:solidFill>
          <a:ln w="9525" algn="ctr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indent="-179705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r-Cyrl-RS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/>
              </a:rPr>
              <a:t>Међународни експерти</a:t>
            </a:r>
            <a:endParaRPr lang="en-GB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AutoShape 68">
            <a:extLst>
              <a:ext uri="{FF2B5EF4-FFF2-40B4-BE49-F238E27FC236}">
                <a16:creationId xmlns:a16="http://schemas.microsoft.com/office/drawing/2014/main" id="{DFECB9DD-4515-F6BE-2953-188C07CFDAC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01545" y="1710768"/>
            <a:ext cx="1960965" cy="355948"/>
          </a:xfrm>
          <a:prstGeom prst="roundRect">
            <a:avLst>
              <a:gd name="adj" fmla="val 0"/>
            </a:avLst>
          </a:prstGeom>
          <a:solidFill>
            <a:srgbClr val="4066AA"/>
          </a:solidFill>
          <a:ln w="9525" algn="ctr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indent="-179705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r-Cyrl-RS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/>
              </a:rPr>
              <a:t>Локални експерти</a:t>
            </a:r>
            <a:endParaRPr lang="en-GB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5DB09E-C63A-4E71-25D2-6DBB13C85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192" y="3330832"/>
            <a:ext cx="1782000" cy="1516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0C93C-DD9F-FCC5-4880-4688BEDA2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217" y="3369965"/>
            <a:ext cx="1693676" cy="1516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2DBF97-9E21-A6B0-77A9-96D8AC128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381" y="3445281"/>
            <a:ext cx="1524001" cy="15163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CF5183-B169-637E-14C5-843F9B2350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983" y="3488406"/>
            <a:ext cx="1524001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2A1DC7-0C8C-844F-7D04-5F529B4550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0533" y="3429000"/>
            <a:ext cx="1605019" cy="1544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A9A45-D427-417B-AF2C-59FB36BE6C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5578" y="5039773"/>
            <a:ext cx="1524001" cy="144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6E2CB0-51BF-66E6-2D38-8B0326BB2082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768192" y="2076415"/>
            <a:ext cx="1015440" cy="125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6B5358-6AB0-EC64-F9FD-8E7AA2044794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2783632" y="2076415"/>
            <a:ext cx="1453423" cy="129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C363CED-D07E-0FEF-EBAA-217C508E77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8237" y="5039773"/>
            <a:ext cx="1194528" cy="1037399"/>
          </a:xfrm>
          <a:prstGeom prst="flowChartConnector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24090B-1220-CD8A-7928-BC294BE221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7444" y="6241354"/>
            <a:ext cx="1552575" cy="295275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82F1C21-6D9B-A519-C407-768C9865C04C}"/>
              </a:ext>
            </a:extLst>
          </p:cNvPr>
          <p:cNvCxnSpPr>
            <a:cxnSpLocks/>
          </p:cNvCxnSpPr>
          <p:nvPr/>
        </p:nvCxnSpPr>
        <p:spPr>
          <a:xfrm>
            <a:off x="8922802" y="2089799"/>
            <a:ext cx="0" cy="115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0808EB-23D1-BBAE-0E40-9F273662684A}"/>
              </a:ext>
            </a:extLst>
          </p:cNvPr>
          <p:cNvCxnSpPr>
            <a:cxnSpLocks/>
          </p:cNvCxnSpPr>
          <p:nvPr/>
        </p:nvCxnSpPr>
        <p:spPr>
          <a:xfrm flipV="1">
            <a:off x="7151381" y="3216150"/>
            <a:ext cx="3831662" cy="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4B0CE1-9FD4-B2E7-76EB-9D9C5F2A7619}"/>
              </a:ext>
            </a:extLst>
          </p:cNvPr>
          <p:cNvCxnSpPr>
            <a:endCxn id="13" idx="0"/>
          </p:cNvCxnSpPr>
          <p:nvPr/>
        </p:nvCxnSpPr>
        <p:spPr>
          <a:xfrm>
            <a:off x="7151381" y="3216150"/>
            <a:ext cx="1" cy="229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DFBE15-A251-AF14-328C-A252AE693AE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10983043" y="3216529"/>
            <a:ext cx="0" cy="212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1DA9931-1CDA-4742-BEC9-519B2BB5E395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005501" y="3216529"/>
            <a:ext cx="0" cy="1823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4B3658-4E9C-9D77-0AEC-E302E3DC58B8}"/>
              </a:ext>
            </a:extLst>
          </p:cNvPr>
          <p:cNvCxnSpPr>
            <a:cxnSpLocks/>
          </p:cNvCxnSpPr>
          <p:nvPr/>
        </p:nvCxnSpPr>
        <p:spPr>
          <a:xfrm>
            <a:off x="9840104" y="3216529"/>
            <a:ext cx="44813" cy="1823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1E0EF7D-4A8F-3113-2E4C-6ADD70D31057}"/>
              </a:ext>
            </a:extLst>
          </p:cNvPr>
          <p:cNvCxnSpPr>
            <a:cxnSpLocks/>
          </p:cNvCxnSpPr>
          <p:nvPr/>
        </p:nvCxnSpPr>
        <p:spPr>
          <a:xfrm>
            <a:off x="8922802" y="3216529"/>
            <a:ext cx="0" cy="424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60">
            <a:extLst>
              <a:ext uri="{FF2B5EF4-FFF2-40B4-BE49-F238E27FC236}">
                <a16:creationId xmlns:a16="http://schemas.microsoft.com/office/drawing/2014/main" id="{40AAD58C-6237-485D-B324-DFC41271D2B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79555" y="1710395"/>
            <a:ext cx="2204690" cy="1516371"/>
          </a:xfrm>
          <a:prstGeom prst="roundRect">
            <a:avLst>
              <a:gd name="adj" fmla="val 0"/>
            </a:avLst>
          </a:prstGeom>
          <a:solidFill>
            <a:srgbClr val="009997"/>
          </a:solidFill>
          <a:ln w="9525" algn="ctr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50000"/>
              </a:lnSpc>
            </a:pPr>
            <a:endParaRPr lang="en-GB" sz="1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lvl="0" algn="ctr">
              <a:lnSpc>
                <a:spcPct val="50000"/>
              </a:lnSpc>
            </a:pPr>
            <a:r>
              <a:rPr lang="sr-Latn-R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EBRD</a:t>
            </a:r>
            <a:r>
              <a:rPr lang="en-GB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sr-Cyrl-R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Вођа Пројекта</a:t>
            </a:r>
            <a:endParaRPr lang="en-GB" sz="1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lvl="0" algn="ctr">
              <a:lnSpc>
                <a:spcPct val="50000"/>
              </a:lnSpc>
            </a:pPr>
            <a:br>
              <a:rPr lang="en-GB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Catherine Bridge Zoller</a:t>
            </a:r>
          </a:p>
          <a:p>
            <a:pPr lvl="0" algn="ctr">
              <a:lnSpc>
                <a:spcPct val="50000"/>
              </a:lnSpc>
            </a:pPr>
            <a:endParaRPr lang="en-GB" sz="1100" b="1" dirty="0">
              <a:solidFill>
                <a:schemeClr val="bg1"/>
              </a:solidFill>
            </a:endParaRPr>
          </a:p>
        </p:txBody>
      </p:sp>
      <p:pic>
        <p:nvPicPr>
          <p:cNvPr id="81" name="Picture 6" descr="Profile photo of Catherine Bridge Zoller">
            <a:extLst>
              <a:ext uri="{FF2B5EF4-FFF2-40B4-BE49-F238E27FC236}">
                <a16:creationId xmlns:a16="http://schemas.microsoft.com/office/drawing/2014/main" id="{464CC008-7AD9-BEC1-444E-0F83D3DD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95" y="2203207"/>
            <a:ext cx="1232201" cy="10129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5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C6AB-A4C5-6CF1-8E95-D6E75736361C}"/>
              </a:ext>
            </a:extLst>
          </p:cNvPr>
          <p:cNvSpPr txBox="1">
            <a:spLocks/>
          </p:cNvSpPr>
          <p:nvPr/>
        </p:nvSpPr>
        <p:spPr>
          <a:xfrm>
            <a:off x="594329" y="356844"/>
            <a:ext cx="11464321" cy="490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</a:rPr>
              <a:t>Кључна ДОСТИГНУЋА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AA1D-AD4F-32A0-005B-6E23C71020BE}"/>
              </a:ext>
            </a:extLst>
          </p:cNvPr>
          <p:cNvSpPr txBox="1">
            <a:spLocks/>
          </p:cNvSpPr>
          <p:nvPr/>
        </p:nvSpPr>
        <p:spPr>
          <a:xfrm>
            <a:off x="594328" y="862853"/>
            <a:ext cx="11464321" cy="5555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RS" sz="1800" dirty="0">
                <a:latin typeface="Franklin Gothic Book"/>
                <a:ea typeface="Verdana"/>
                <a:cs typeface="Times New Roman"/>
              </a:rPr>
              <a:t>8</a:t>
            </a:r>
            <a:r>
              <a:rPr lang="en-GB" sz="1800" dirty="0">
                <a:latin typeface="Franklin Gothic Book"/>
                <a:ea typeface="Verdana"/>
                <a:cs typeface="Times New Roman"/>
              </a:rPr>
              <a:t> </a:t>
            </a:r>
            <a:r>
              <a:rPr lang="sr-Cyrl-RS" sz="1800" dirty="0">
                <a:latin typeface="Franklin Gothic Book"/>
                <a:ea typeface="Verdana"/>
                <a:cs typeface="Times New Roman"/>
              </a:rPr>
              <a:t>радних свезака</a:t>
            </a:r>
            <a:r>
              <a:rPr lang="en-GB" sz="1800" dirty="0">
                <a:latin typeface="Franklin Gothic Book"/>
                <a:ea typeface="Verdana"/>
                <a:cs typeface="Times New Roman"/>
              </a:rPr>
              <a:t> </a:t>
            </a:r>
            <a:r>
              <a:rPr lang="sr-Cyrl-RS" sz="1800" dirty="0">
                <a:latin typeface="Franklin Gothic Book"/>
                <a:ea typeface="Verdana"/>
                <a:cs typeface="Times New Roman"/>
              </a:rPr>
              <a:t>и</a:t>
            </a:r>
            <a:r>
              <a:rPr lang="en-GB" sz="1800" dirty="0">
                <a:latin typeface="Franklin Gothic Book"/>
                <a:ea typeface="Verdana"/>
                <a:cs typeface="Times New Roman"/>
              </a:rPr>
              <a:t> 23 </a:t>
            </a:r>
            <a:r>
              <a:rPr lang="sr-Cyrl-RS" sz="1800" dirty="0">
                <a:latin typeface="Franklin Gothic Book"/>
                <a:ea typeface="Verdana"/>
                <a:cs typeface="Times New Roman"/>
              </a:rPr>
              <a:t>презентације сачињени од стране тима међународних и домаћи</a:t>
            </a:r>
            <a:r>
              <a:rPr lang="en-GB" sz="1800" dirty="0">
                <a:latin typeface="Franklin Gothic Book"/>
                <a:ea typeface="Verdana"/>
                <a:cs typeface="Times New Roman"/>
              </a:rPr>
              <a:t>x</a:t>
            </a:r>
            <a:r>
              <a:rPr lang="sr-Cyrl-RS" sz="1800" dirty="0">
                <a:latin typeface="Franklin Gothic Book"/>
                <a:ea typeface="Verdana"/>
                <a:cs typeface="Times New Roman"/>
              </a:rPr>
              <a:t> стручњака</a:t>
            </a:r>
            <a:endParaRPr lang="en-GB" sz="1800" dirty="0">
              <a:effectLst/>
              <a:latin typeface="Franklin Gothic Book"/>
              <a:ea typeface="Verdana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297FF-F03A-23F0-6E2A-518E0D84A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01" y="1361218"/>
            <a:ext cx="3222472" cy="463392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5E4875-1532-4F5F-1120-7460FB3EA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16155"/>
              </p:ext>
            </p:extLst>
          </p:nvPr>
        </p:nvGraphicFramePr>
        <p:xfrm>
          <a:off x="4900759" y="1361218"/>
          <a:ext cx="6592640" cy="3920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348">
                  <a:extLst>
                    <a:ext uri="{9D8B030D-6E8A-4147-A177-3AD203B41FA5}">
                      <a16:colId xmlns:a16="http://schemas.microsoft.com/office/drawing/2014/main" val="3030423199"/>
                    </a:ext>
                  </a:extLst>
                </a:gridCol>
                <a:gridCol w="5350292">
                  <a:extLst>
                    <a:ext uri="{9D8B030D-6E8A-4147-A177-3AD203B41FA5}">
                      <a16:colId xmlns:a16="http://schemas.microsoft.com/office/drawing/2014/main" val="2689184750"/>
                    </a:ext>
                  </a:extLst>
                </a:gridCol>
              </a:tblGrid>
              <a:tr h="397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Cyrl-RS" sz="1800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бр</a:t>
                      </a: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. </a:t>
                      </a:r>
                      <a:endParaRPr lang="en-GB" sz="1800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Cyrl-RS" sz="18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Назив</a:t>
                      </a:r>
                      <a:endParaRPr lang="en-GB" sz="18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846752"/>
                  </a:ext>
                </a:extLst>
              </a:tr>
              <a:tr h="431191">
                <a:tc>
                  <a:txBody>
                    <a:bodyPr/>
                    <a:lstStyle/>
                    <a:p>
                      <a:pPr marL="444500" indent="-444500">
                        <a:lnSpc>
                          <a:spcPct val="107000"/>
                        </a:lnSpc>
                      </a:pP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Радна свеска</a:t>
                      </a: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r-Cyrl-RS" sz="16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Стечајни управници у различитим јурисдикцијама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88884"/>
                  </a:ext>
                </a:extLst>
              </a:tr>
              <a:tr h="383281">
                <a:tc>
                  <a:txBody>
                    <a:bodyPr/>
                    <a:lstStyle/>
                    <a:p>
                      <a:pPr marL="444500" marR="0" lvl="0" indent="-4445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Радна свеска</a:t>
                      </a:r>
                      <a:r>
                        <a:rPr lang="en-GB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2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r-Cyrl-RS" sz="16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Етика и професионални стандарди у стечајном поступку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1018"/>
                  </a:ext>
                </a:extLst>
              </a:tr>
              <a:tr h="397501">
                <a:tc>
                  <a:txBody>
                    <a:bodyPr/>
                    <a:lstStyle/>
                    <a:p>
                      <a:pPr marL="444500" indent="-444500">
                        <a:lnSpc>
                          <a:spcPct val="107000"/>
                        </a:lnSpc>
                      </a:pP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Радна свеска 3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r-Cyrl-RS" sz="16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Управљање поступком стечаја и извештавање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71287"/>
                  </a:ext>
                </a:extLst>
              </a:tr>
              <a:tr h="397501">
                <a:tc>
                  <a:txBody>
                    <a:bodyPr/>
                    <a:lstStyle/>
                    <a:p>
                      <a:pPr marL="444500" indent="-444500">
                        <a:lnSpc>
                          <a:spcPct val="107000"/>
                        </a:lnSpc>
                      </a:pP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Радна свеска 4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r-Cyrl-RS" sz="16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Побојне тужбе и проналажење имовине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399738"/>
                  </a:ext>
                </a:extLst>
              </a:tr>
              <a:tr h="397501">
                <a:tc>
                  <a:txBody>
                    <a:bodyPr/>
                    <a:lstStyle/>
                    <a:p>
                      <a:pPr marL="444500" indent="-444500">
                        <a:lnSpc>
                          <a:spcPct val="107000"/>
                        </a:lnSpc>
                      </a:pP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Радна свеска 5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r-Cyrl-RS" sz="16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Планови реорганизације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68243"/>
                  </a:ext>
                </a:extLst>
              </a:tr>
              <a:tr h="401852">
                <a:tc>
                  <a:txBody>
                    <a:bodyPr/>
                    <a:lstStyle/>
                    <a:p>
                      <a:pPr marL="444500" indent="-444500">
                        <a:lnSpc>
                          <a:spcPct val="107000"/>
                        </a:lnSpc>
                      </a:pP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Радна свеска 6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r-Cyrl-RS" sz="16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Међународни стечај и пракса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62825"/>
                  </a:ext>
                </a:extLst>
              </a:tr>
              <a:tr h="397501">
                <a:tc>
                  <a:txBody>
                    <a:bodyPr/>
                    <a:lstStyle/>
                    <a:p>
                      <a:pPr marL="444500" indent="-444500">
                        <a:lnSpc>
                          <a:spcPct val="107000"/>
                        </a:lnSpc>
                      </a:pP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Радна свеска 7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r-Cyrl-RS" sz="16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Уновчење имовине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48389"/>
                  </a:ext>
                </a:extLst>
              </a:tr>
              <a:tr h="397501">
                <a:tc>
                  <a:txBody>
                    <a:bodyPr/>
                    <a:lstStyle/>
                    <a:p>
                      <a:pPr marL="444500" indent="-444500">
                        <a:lnSpc>
                          <a:spcPct val="107000"/>
                        </a:lnSpc>
                      </a:pPr>
                      <a:r>
                        <a:rPr lang="sr-Cyrl-RS" sz="1400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Радна свеска 8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r-Cyrl-RS" sz="16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Финансијско рачуноводство</a:t>
                      </a:r>
                      <a:endParaRPr lang="en-GB" sz="16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53254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FCF38D0-97CC-0737-4BE7-3769FE383507}"/>
              </a:ext>
            </a:extLst>
          </p:cNvPr>
          <p:cNvSpPr txBox="1"/>
          <p:nvPr/>
        </p:nvSpPr>
        <p:spPr>
          <a:xfrm>
            <a:off x="4900758" y="5506278"/>
            <a:ext cx="659264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sz="2000" b="1" i="0" dirty="0">
                <a:latin typeface="Franklin Gothic Book"/>
                <a:ea typeface="Verdana"/>
                <a:cs typeface="Verdana" panose="020B0604030504040204" pitchFamily="34" charset="0"/>
              </a:rPr>
              <a:t>Све доступно на сајту АЛСУ</a:t>
            </a:r>
            <a:r>
              <a:rPr lang="en-GB" sz="2000" b="1" dirty="0">
                <a:latin typeface="Franklin Gothic Book"/>
                <a:ea typeface="Verdana"/>
                <a:cs typeface="Verdana" panose="020B0604030504040204" pitchFamily="34" charset="0"/>
              </a:rPr>
              <a:t>: </a:t>
            </a:r>
            <a:r>
              <a:rPr lang="en-GB" sz="2000" b="1" dirty="0">
                <a:latin typeface="Franklin Gothic Book"/>
                <a:ea typeface="Verdana"/>
                <a:cs typeface="Verdana" panose="020B0604030504040204" pitchFamily="34" charset="0"/>
                <a:hlinkClick r:id="rId4"/>
              </a:rPr>
              <a:t>www.alsu.gov.rs/category/vesti/izvestaji-sa-dogadjaja-i-obuka/</a:t>
            </a:r>
            <a:r>
              <a:rPr lang="en-GB" sz="2000" b="1" dirty="0">
                <a:latin typeface="Franklin Gothic Book"/>
                <a:ea typeface="Verdana"/>
                <a:cs typeface="Verdana" panose="020B0604030504040204" pitchFamily="34" charset="0"/>
              </a:rPr>
              <a:t> </a:t>
            </a:r>
            <a:r>
              <a:rPr lang="sr-Cyrl-RS" sz="2000" b="1" dirty="0">
                <a:latin typeface="Franklin Gothic Book"/>
                <a:ea typeface="Verdana"/>
                <a:cs typeface="Verdana" panose="020B0604030504040204" pitchFamily="34" charset="0"/>
              </a:rPr>
              <a:t>и </a:t>
            </a:r>
            <a:r>
              <a:rPr lang="sr-Latn-RS" sz="2000" b="1" dirty="0">
                <a:latin typeface="Franklin Gothic Book"/>
                <a:ea typeface="Verdana"/>
                <a:cs typeface="Verdana" panose="020B0604030504040204" pitchFamily="34" charset="0"/>
              </a:rPr>
              <a:t>EBRD</a:t>
            </a:r>
            <a:r>
              <a:rPr lang="sr-Cyrl-RS" sz="2000" b="1" dirty="0">
                <a:latin typeface="Franklin Gothic Book"/>
                <a:ea typeface="Verdana"/>
                <a:cs typeface="Verdana" panose="020B0604030504040204" pitchFamily="34" charset="0"/>
              </a:rPr>
              <a:t>:</a:t>
            </a:r>
            <a:r>
              <a:rPr lang="en-GB" sz="2000" b="1" dirty="0">
                <a:latin typeface="Franklin Gothic Book"/>
                <a:ea typeface="Verdana"/>
                <a:cs typeface="Verdana" panose="020B0604030504040204" pitchFamily="34" charset="0"/>
              </a:rPr>
              <a:t> </a:t>
            </a:r>
            <a:r>
              <a:rPr lang="en-GB" sz="2000" b="1" dirty="0">
                <a:latin typeface="Franklin Gothic Book"/>
                <a:ea typeface="Verdana"/>
                <a:cs typeface="Verdana" panose="020B0604030504040204" pitchFamily="34" charset="0"/>
                <a:hlinkClick r:id="rId5"/>
              </a:rPr>
              <a:t>https://ebrd.ltp-elearning.com/</a:t>
            </a:r>
            <a:endParaRPr lang="en-GB" sz="2000" b="1" i="0" dirty="0">
              <a:latin typeface="Franklin Gothic Book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4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C6AB-A4C5-6CF1-8E95-D6E75736361C}"/>
              </a:ext>
            </a:extLst>
          </p:cNvPr>
          <p:cNvSpPr txBox="1">
            <a:spLocks/>
          </p:cNvSpPr>
          <p:nvPr/>
        </p:nvSpPr>
        <p:spPr>
          <a:xfrm>
            <a:off x="594329" y="356844"/>
            <a:ext cx="11464321" cy="490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</a:rPr>
              <a:t>ПРИЛОГ 1</a:t>
            </a: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</a:rPr>
              <a:t>: </a:t>
            </a:r>
            <a:r>
              <a:rPr kumimoji="0" lang="sr-Cyrl-RS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</a:rPr>
              <a:t>ПРЕГЛЕД ПРОГРАМА ОБУКЕ</a:t>
            </a: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</a:rPr>
              <a:t>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AA1D-AD4F-32A0-005B-6E23C71020BE}"/>
              </a:ext>
            </a:extLst>
          </p:cNvPr>
          <p:cNvSpPr txBox="1">
            <a:spLocks/>
          </p:cNvSpPr>
          <p:nvPr/>
        </p:nvSpPr>
        <p:spPr>
          <a:xfrm>
            <a:off x="594328" y="862853"/>
            <a:ext cx="11464321" cy="5555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A3CE1A-5480-89B2-4A62-B4687AC5C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46517"/>
              </p:ext>
            </p:extLst>
          </p:nvPr>
        </p:nvGraphicFramePr>
        <p:xfrm>
          <a:off x="267854" y="937327"/>
          <a:ext cx="11628581" cy="5400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090">
                  <a:extLst>
                    <a:ext uri="{9D8B030D-6E8A-4147-A177-3AD203B41FA5}">
                      <a16:colId xmlns:a16="http://schemas.microsoft.com/office/drawing/2014/main" val="1969945665"/>
                    </a:ext>
                  </a:extLst>
                </a:gridCol>
                <a:gridCol w="1602247">
                  <a:extLst>
                    <a:ext uri="{9D8B030D-6E8A-4147-A177-3AD203B41FA5}">
                      <a16:colId xmlns:a16="http://schemas.microsoft.com/office/drawing/2014/main" val="3875118645"/>
                    </a:ext>
                  </a:extLst>
                </a:gridCol>
                <a:gridCol w="9136244">
                  <a:extLst>
                    <a:ext uri="{9D8B030D-6E8A-4147-A177-3AD203B41FA5}">
                      <a16:colId xmlns:a16="http://schemas.microsoft.com/office/drawing/2014/main" val="3478206705"/>
                    </a:ext>
                  </a:extLst>
                </a:gridCol>
              </a:tblGrid>
              <a:tr h="180354">
                <a:tc>
                  <a:txBody>
                    <a:bodyPr/>
                    <a:lstStyle/>
                    <a:p>
                      <a:pPr algn="ctr"/>
                      <a:r>
                        <a:rPr lang="sr-Cyrl-RS" sz="1400" kern="1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Датум</a:t>
                      </a:r>
                      <a:endParaRPr lang="en-GB" sz="14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kern="100" dirty="0">
                          <a:effectLst/>
                          <a:latin typeface="Franklin Gothic Book" panose="020B0503020102020204" pitchFamily="34" charset="0"/>
                        </a:rPr>
                        <a:t>Назив обуке</a:t>
                      </a:r>
                      <a:r>
                        <a:rPr lang="en-GB" sz="1400" kern="1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GB" sz="14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  <a:latin typeface="Franklin Gothic Book" panose="020B0503020102020204" pitchFamily="34" charset="0"/>
                        </a:rPr>
                        <a:t>Power Point </a:t>
                      </a:r>
                      <a:r>
                        <a:rPr lang="sr-Cyrl-RS" sz="1400" kern="100" dirty="0">
                          <a:effectLst/>
                          <a:latin typeface="Franklin Gothic Book" panose="020B0503020102020204" pitchFamily="34" charset="0"/>
                        </a:rPr>
                        <a:t>Презентација</a:t>
                      </a:r>
                      <a:endParaRPr lang="en-GB" sz="14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16499"/>
                  </a:ext>
                </a:extLst>
              </a:tr>
              <a:tr h="713046">
                <a:tc>
                  <a:txBody>
                    <a:bodyPr/>
                    <a:lstStyle/>
                    <a:p>
                      <a:r>
                        <a:rPr lang="sr-Cyrl-RS" sz="1200" kern="100" dirty="0">
                          <a:effectLst/>
                          <a:latin typeface="Franklin Gothic Book" panose="020B0503020102020204" pitchFamily="34" charset="0"/>
                        </a:rPr>
                        <a:t>Фебруар</a:t>
                      </a:r>
                      <a:r>
                        <a:rPr lang="en-GB" sz="1200" kern="100" dirty="0">
                          <a:effectLst/>
                          <a:latin typeface="Franklin Gothic Book" panose="020B0503020102020204" pitchFamily="34" charset="0"/>
                        </a:rPr>
                        <a:t> 2024</a:t>
                      </a:r>
                      <a:endParaRPr lang="en-GB" sz="12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Стечајни управници у различитим јурисдикцијама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  <a:p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r-Cyrl-RS" sz="1200" b="1" kern="100" dirty="0" err="1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вебинар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)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Компаративни приказ положаја, квалификација и обуке, надзора и регулативе стечајних управника у различитим јурисдикцијама - 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Kerry Trigg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и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Лука Андрић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95976"/>
                  </a:ext>
                </a:extLst>
              </a:tr>
              <a:tr h="2352502">
                <a:tc>
                  <a:txBody>
                    <a:bodyPr/>
                    <a:lstStyle/>
                    <a:p>
                      <a:r>
                        <a:rPr lang="sr-Cyrl-RS" sz="1200" kern="100" dirty="0">
                          <a:effectLst/>
                          <a:latin typeface="Franklin Gothic Book" panose="020B0503020102020204" pitchFamily="34" charset="0"/>
                        </a:rPr>
                        <a:t>Март</a:t>
                      </a:r>
                      <a:r>
                        <a:rPr lang="en-GB" sz="1200" kern="100" dirty="0">
                          <a:effectLst/>
                          <a:latin typeface="Franklin Gothic Book" panose="020B0503020102020204" pitchFamily="34" charset="0"/>
                        </a:rPr>
                        <a:t> 2024</a:t>
                      </a:r>
                      <a:endParaRPr lang="en-GB" sz="12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RS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Етика и професионални стандарди у стечајном поступку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endParaRPr lang="sr-Cyrl-RS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  <a:p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и</a:t>
                      </a:r>
                    </a:p>
                    <a:p>
                      <a:endParaRPr lang="sr-Cyrl-RS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  <a:p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Управљање поступком стечаја и извештавање 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семинар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)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Стечајни поступак и извештавање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-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међународни оквир и принципи -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 Kerry Trigg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Професионална етика и поступак стечаја -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Kerry Trigg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Кодекс етике за стечајне управнике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–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 Дисциплински поступак и санкције – Лука Андрић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Правни акти у поступку стечаја – Лука Андрић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Стандарди у управљању поступком – Лука Андрић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Стечајни управници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–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 Положај и дужности – Ђорђе Јокић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Дужности након именовања стечајног управника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–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Приоритети првог дана – Ђорђе Јокић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Студије случаја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–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Управљање поступком – Ђорђе Јокић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Технике управљања поступком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–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Комуникација и решавање сукоба – Ђорђе Јокић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Студије случаја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–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 Кршење кодекса етике и дисциплински поступак – Нинослав </a:t>
                      </a:r>
                      <a:r>
                        <a:rPr lang="sr-Cyrl-RS" sz="1200" b="1" kern="100" dirty="0" err="1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Воларевић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Дисциплински поступак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–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Генерални приказ ставова праксе – Нинослав </a:t>
                      </a:r>
                      <a:r>
                        <a:rPr lang="sr-Cyrl-RS" sz="1200" b="1" kern="100" dirty="0" err="1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Воларевић</a:t>
                      </a:r>
                      <a:endParaRPr lang="en-GB" sz="1200" b="1" kern="100" dirty="0" err="1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85959"/>
                  </a:ext>
                </a:extLst>
              </a:tr>
              <a:tr h="756421">
                <a:tc>
                  <a:txBody>
                    <a:bodyPr/>
                    <a:lstStyle/>
                    <a:p>
                      <a:r>
                        <a:rPr lang="sr-Cyrl-RS" sz="1200" kern="100" dirty="0">
                          <a:effectLst/>
                          <a:latin typeface="Franklin Gothic Book" panose="020B0503020102020204" pitchFamily="34" charset="0"/>
                        </a:rPr>
                        <a:t>Април</a:t>
                      </a:r>
                      <a:r>
                        <a:rPr lang="en-GB" sz="1200" kern="100" dirty="0">
                          <a:effectLst/>
                          <a:latin typeface="Franklin Gothic Book" panose="020B0503020102020204" pitchFamily="34" charset="0"/>
                        </a:rPr>
                        <a:t> 2024</a:t>
                      </a:r>
                      <a:endParaRPr lang="en-GB" sz="12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Побојне тужбе и проналажење имовине 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r-Cyrl-RS" sz="1200" b="1" kern="100" dirty="0" err="1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вебинар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)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Побојне тужбе – Нинослав </a:t>
                      </a:r>
                      <a:r>
                        <a:rPr lang="sr-Cyrl-RS" sz="1200" b="1" kern="100" dirty="0" err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Воларевић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Проналажење имовине – Ђорђе Јокић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1131" marR="211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29961"/>
                  </a:ext>
                </a:extLst>
              </a:tr>
              <a:tr h="912334">
                <a:tc>
                  <a:txBody>
                    <a:bodyPr/>
                    <a:lstStyle/>
                    <a:p>
                      <a:r>
                        <a:rPr lang="sr-Cyrl-RS" sz="1200" kern="100" dirty="0">
                          <a:effectLst/>
                          <a:latin typeface="Franklin Gothic Book" panose="020B0503020102020204" pitchFamily="34" charset="0"/>
                        </a:rPr>
                        <a:t>Мај</a:t>
                      </a:r>
                      <a:r>
                        <a:rPr lang="en-GB" sz="1200" kern="100" dirty="0">
                          <a:effectLst/>
                          <a:latin typeface="Franklin Gothic Book" panose="020B0503020102020204" pitchFamily="34" charset="0"/>
                        </a:rPr>
                        <a:t> 2024</a:t>
                      </a:r>
                      <a:endParaRPr lang="en-GB" sz="12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Планови реорганизације 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семинар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)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Реорганизација и планови реорганизације –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Др.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Paul Omar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Садржина планова реорганизације уз судску праксу  - Лука Андрић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Реорганизација са студијом случаја -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Лука Андрић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Идентификовање финансијске позиције друштва, мере реорганизације и бизнис план – Мирослава Блажић Мајсторовић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Методологије процене са студијом случаја – Данијела Илић 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+mn-cs"/>
                        </a:rPr>
                        <a:t>Поређење банкротства и реорганизације – Бранко Радуловић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27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95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C6AB-A4C5-6CF1-8E95-D6E75736361C}"/>
              </a:ext>
            </a:extLst>
          </p:cNvPr>
          <p:cNvSpPr txBox="1">
            <a:spLocks/>
          </p:cNvSpPr>
          <p:nvPr/>
        </p:nvSpPr>
        <p:spPr>
          <a:xfrm>
            <a:off x="594329" y="356844"/>
            <a:ext cx="11464321" cy="490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</a:rPr>
              <a:t>ПРЕГЛЕД ПРОГРАМА ОБУКЕ</a:t>
            </a: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</a:rPr>
              <a:t>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AA1D-AD4F-32A0-005B-6E23C71020BE}"/>
              </a:ext>
            </a:extLst>
          </p:cNvPr>
          <p:cNvSpPr txBox="1">
            <a:spLocks/>
          </p:cNvSpPr>
          <p:nvPr/>
        </p:nvSpPr>
        <p:spPr>
          <a:xfrm>
            <a:off x="594328" y="862853"/>
            <a:ext cx="11464321" cy="5555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A3CE1A-5480-89B2-4A62-B4687AC5C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61619"/>
              </p:ext>
            </p:extLst>
          </p:nvPr>
        </p:nvGraphicFramePr>
        <p:xfrm>
          <a:off x="267854" y="1237674"/>
          <a:ext cx="11628581" cy="4484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090">
                  <a:extLst>
                    <a:ext uri="{9D8B030D-6E8A-4147-A177-3AD203B41FA5}">
                      <a16:colId xmlns:a16="http://schemas.microsoft.com/office/drawing/2014/main" val="1969945665"/>
                    </a:ext>
                  </a:extLst>
                </a:gridCol>
                <a:gridCol w="1602247">
                  <a:extLst>
                    <a:ext uri="{9D8B030D-6E8A-4147-A177-3AD203B41FA5}">
                      <a16:colId xmlns:a16="http://schemas.microsoft.com/office/drawing/2014/main" val="3875118645"/>
                    </a:ext>
                  </a:extLst>
                </a:gridCol>
                <a:gridCol w="9136244">
                  <a:extLst>
                    <a:ext uri="{9D8B030D-6E8A-4147-A177-3AD203B41FA5}">
                      <a16:colId xmlns:a16="http://schemas.microsoft.com/office/drawing/2014/main" val="3478206705"/>
                    </a:ext>
                  </a:extLst>
                </a:gridCol>
              </a:tblGrid>
              <a:tr h="180354">
                <a:tc>
                  <a:txBody>
                    <a:bodyPr/>
                    <a:lstStyle/>
                    <a:p>
                      <a:pPr algn="ctr"/>
                      <a:r>
                        <a:rPr lang="sr-Cyrl-RS" sz="1400" kern="1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Датум</a:t>
                      </a:r>
                      <a:endParaRPr lang="en-GB" sz="14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kern="100" dirty="0">
                          <a:effectLst/>
                          <a:latin typeface="Franklin Gothic Book" panose="020B0503020102020204" pitchFamily="34" charset="0"/>
                        </a:rPr>
                        <a:t>Назив обуке</a:t>
                      </a:r>
                      <a:r>
                        <a:rPr lang="en-GB" sz="1400" kern="10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GB" sz="14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  <a:latin typeface="Franklin Gothic Book" panose="020B0503020102020204" pitchFamily="34" charset="0"/>
                        </a:rPr>
                        <a:t>Power Point </a:t>
                      </a:r>
                      <a:r>
                        <a:rPr lang="sr-Cyrl-RS" sz="1400" kern="100" dirty="0">
                          <a:effectLst/>
                          <a:latin typeface="Franklin Gothic Book" panose="020B0503020102020204" pitchFamily="34" charset="0"/>
                        </a:rPr>
                        <a:t>Презентација</a:t>
                      </a:r>
                      <a:endParaRPr lang="en-GB" sz="1400" kern="1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131" marR="21131" marT="0" marB="0">
                    <a:solidFill>
                      <a:srgbClr val="55A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16499"/>
                  </a:ext>
                </a:extLst>
              </a:tr>
              <a:tr h="488602"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Јун</a:t>
                      </a:r>
                      <a:r>
                        <a:rPr lang="en-GB" sz="1200" b="1" kern="100" dirty="0"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 2024</a:t>
                      </a:r>
                      <a:endParaRPr lang="en-GB" sz="1200" b="1" kern="100" dirty="0"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Форензичко рачуноводство 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(</a:t>
                      </a:r>
                      <a:r>
                        <a:rPr lang="sr-Cyrl-RS" sz="1200" b="1" kern="100" dirty="0" err="1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вебинар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)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Форензичко рачуноводство и ревизија – Јована Зелић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95976"/>
                  </a:ext>
                </a:extLst>
              </a:tr>
              <a:tr h="841535"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Септембар</a:t>
                      </a:r>
                      <a:r>
                        <a:rPr lang="en-GB" sz="1200" b="1" kern="100" dirty="0"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 2024</a:t>
                      </a:r>
                      <a:endParaRPr lang="en-GB" sz="1200" b="1" kern="100" dirty="0"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Међународни стечај и пракса 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(</a:t>
                      </a:r>
                      <a:r>
                        <a:rPr lang="sr-Cyrl-RS" sz="1200" b="1" kern="100" dirty="0" err="1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вебинар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)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UNCITRAL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Модел Закон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–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Изазови међународног стечаја – Др.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Paul Omar 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Times New Roman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Међународни стечај у законодавству Србије – Лука Андрић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 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Times New Roman"/>
                      </a:endParaRPr>
                    </a:p>
                    <a:p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85959"/>
                  </a:ext>
                </a:extLst>
              </a:tr>
              <a:tr h="756421"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Октобар</a:t>
                      </a:r>
                      <a:r>
                        <a:rPr lang="en-GB" sz="1200" b="1" kern="100" dirty="0"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 2024</a:t>
                      </a:r>
                      <a:endParaRPr lang="en-GB" sz="1200" b="1" kern="100" dirty="0"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Уновчење имовине 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(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семинар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)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Улога суда и поверилаца у поступку уновчења – Лука Андрић</a:t>
                      </a:r>
                      <a:endParaRPr lang="en-US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Правне последице продаје правног лица уз студију случаја – </a:t>
                      </a:r>
                      <a:r>
                        <a:rPr lang="sr-Cyrl-RS" sz="1200" b="1" kern="10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Лука Андрић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Times New Roman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Кораци у уновчењу имовине: стратегије продаје, одлуке стечајног управника, продаја специфичне имовине, канали продаје, маркетинг и е-продаја – Ђорђе Јокић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Times New Roman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Студија случаја </a:t>
                      </a: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–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модели продаје – Ђорђе Јокић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Times New Roman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Процена и продаја удела у капиталу – Јована Зелић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Times New Roman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Уновчење имовине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–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Изазови, дужности и најбоља пракса – Др.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Paul Omar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Times New Roman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Међународни трендови у уновчењу имовине и улога стечајног управника - Др. </a:t>
                      </a:r>
                      <a:r>
                        <a:rPr lang="fr-FR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+mn-ea"/>
                          <a:cs typeface="Times New Roman"/>
                        </a:rPr>
                        <a:t>Paul Omar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+mn-ea"/>
                        <a:cs typeface="Times New Roman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29961"/>
                  </a:ext>
                </a:extLst>
              </a:tr>
              <a:tr h="912334"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Децембар</a:t>
                      </a:r>
                      <a:r>
                        <a:rPr lang="en-GB" sz="1200" b="1" kern="100" dirty="0"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 2024</a:t>
                      </a:r>
                      <a:endParaRPr lang="en-GB" sz="1200" b="1" kern="100" dirty="0"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5A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Финансијско рачуноводство 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(</a:t>
                      </a:r>
                      <a:r>
                        <a:rPr lang="sr-Cyrl-RS" sz="1200" b="1" kern="100" dirty="0" err="1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вебинар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)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Радна свеска</a:t>
                      </a: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 8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и </a:t>
                      </a:r>
                      <a:r>
                        <a:rPr lang="sr-Latn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Power Point </a:t>
                      </a:r>
                      <a:r>
                        <a:rPr lang="sr-Cyrl-RS" sz="1200" b="1" kern="10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ea typeface="Times New Roman" panose="02020603050405020304" pitchFamily="18" charset="0"/>
                          <a:cs typeface="Times New Roman"/>
                        </a:rPr>
                        <a:t>презентација ће следити</a:t>
                      </a:r>
                      <a:endParaRPr lang="en-GB" sz="1200" b="1" kern="100" dirty="0">
                        <a:solidFill>
                          <a:schemeClr val="bg1"/>
                        </a:solidFill>
                        <a:effectLst/>
                        <a:latin typeface="Franklin Gothic Book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27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94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9B0FA-1624-0EDB-9BA4-D16B97AB3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546" y="2600999"/>
            <a:ext cx="7198495" cy="452432"/>
          </a:xfrm>
        </p:spPr>
        <p:txBody>
          <a:bodyPr/>
          <a:lstStyle/>
          <a:p>
            <a:pPr algn="ctr"/>
            <a:r>
              <a:rPr lang="sr-Cyrl-RS" sz="2600" b="1" dirty="0"/>
              <a:t>ХВАЛА НА ПАЖЊИ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N0ngPjHEWv96Q0rMua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N0ngPjHEWv96Q0rMua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XqmfSvRU.Fd9DeDe7AL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0dd5f4a5-f25a-477f-9e2f-199529010064" ContentTypeId="0x010100345F8879F0409A49A7E047B576A1DD9E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0f2cb4-908e-41c7-976c-eb68511c53aa" xsi:nil="true"/>
    <j58bd6c1a5e04739961ec993afce87a7 xmlns="ac0f2cb4-908e-41c7-976c-eb68511c53aa">
      <Terms xmlns="http://schemas.microsoft.com/office/infopath/2007/PartnerControls"/>
    </j58bd6c1a5e04739961ec993afce87a7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tention Record" ma:contentTypeID="0x010100345F8879F0409A49A7E047B576A1DD9E00F8DFFAC4D4D72D4197C597E7DF0105F7" ma:contentTypeVersion="10" ma:contentTypeDescription="This is used for the retention mandatory metadata" ma:contentTypeScope="" ma:versionID="5990d99489a6df1d7b2d786f4e9c5a6d">
  <xsd:schema xmlns:xsd="http://www.w3.org/2001/XMLSchema" xmlns:xs="http://www.w3.org/2001/XMLSchema" xmlns:p="http://schemas.microsoft.com/office/2006/metadata/properties" xmlns:ns2="ac0f2cb4-908e-41c7-976c-eb68511c53aa" targetNamespace="http://schemas.microsoft.com/office/2006/metadata/properties" ma:root="true" ma:fieldsID="d97dd033660d9c601dda5c132c1683ba" ns2:_=""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j58bd6c1a5e04739961ec993afce87a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j58bd6c1a5e04739961ec993afce87a7" ma:index="8" nillable="true" ma:taxonomy="true" ma:internalName="j58bd6c1a5e04739961ec993afce87a7" ma:taxonomyFieldName="Record_x0020_Status" ma:displayName="Record Status" ma:indexed="true" ma:default="" ma:fieldId="{358bd6c1-a5e0-4739-961e-c993afce87a7}" ma:sspId="0dd5f4a5-f25a-477f-9e2f-199529010064" ma:termSetId="0d0b33db-2987-452e-ae5d-97490952d4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c54ef55-94a5-4245-9539-9503d4867bcb}" ma:internalName="TaxCatchAllLabel" ma:readOnly="true" ma:showField="CatchAllDataLabel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Props1.xml><?xml version="1.0" encoding="utf-8"?>
<ds:datastoreItem xmlns:ds="http://schemas.openxmlformats.org/officeDocument/2006/customXml" ds:itemID="{AECA4143-84E5-4E84-93C2-75E58B4F14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4F4E7D6-B8B5-4771-913F-D671C4CF562C}">
  <ds:schemaRefs>
    <ds:schemaRef ds:uri="http://schemas.microsoft.com/office/2006/metadata/properties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667714-9DFF-407C-8DC8-7D7B06705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402CEFF-C793-4C50-B103-DCF45D6F3A24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1cb350ab-c2fd-4b20-a9d9-41f8e7e93f2e}" enabled="1" method="Standard" siteId="{172f4752-6874-4876-bad5-e6d61f99117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11656</TotalTime>
  <Words>641</Words>
  <Application>Microsoft Office PowerPoint</Application>
  <PresentationFormat>Widescreen</PresentationFormat>
  <Paragraphs>119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Branka Vesovic</cp:lastModifiedBy>
  <cp:revision>248</cp:revision>
  <dcterms:created xsi:type="dcterms:W3CDTF">2024-02-02T09:43:20Z</dcterms:created>
  <dcterms:modified xsi:type="dcterms:W3CDTF">2024-11-15T10:34:31Z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  <property fmtid="{D5CDD505-2E9C-101B-9397-08002B2CF9AE}" pid="8" name="ContentTypeId">
    <vt:lpwstr>0x010100345F8879F0409A49A7E047B576A1DD9E00F8DFFAC4D4D72D4197C597E7DF0105F7</vt:lpwstr>
  </property>
  <property fmtid="{D5CDD505-2E9C-101B-9397-08002B2CF9AE}" pid="9" name="MediaServiceImageTags">
    <vt:lpwstr/>
  </property>
  <property fmtid="{D5CDD505-2E9C-101B-9397-08002B2CF9AE}" pid="10" name="lcf76f155ced4ddcb4097134ff3c332f">
    <vt:lpwstr/>
  </property>
  <property fmtid="{D5CDD505-2E9C-101B-9397-08002B2CF9AE}" pid="11" name="Record Status">
    <vt:lpwstr/>
  </property>
  <property fmtid="{D5CDD505-2E9C-101B-9397-08002B2CF9AE}" pid="12" name="ClassificationContentMarkingFooterLocations">
    <vt:lpwstr>Office Theme:5</vt:lpwstr>
  </property>
  <property fmtid="{D5CDD505-2E9C-101B-9397-08002B2CF9AE}" pid="13" name="ClassificationContentMarkingFooterText">
    <vt:lpwstr>OFFICIAL USE</vt:lpwstr>
  </property>
  <property fmtid="{D5CDD505-2E9C-101B-9397-08002B2CF9AE}" pid="14" name="ClassificationContentMarkingHeaderLocations">
    <vt:lpwstr>Office Theme:4</vt:lpwstr>
  </property>
  <property fmtid="{D5CDD505-2E9C-101B-9397-08002B2CF9AE}" pid="15" name="ClassificationContentMarkingHeaderText">
    <vt:lpwstr>OFFICIAL USE</vt:lpwstr>
  </property>
  <property fmtid="{D5CDD505-2E9C-101B-9397-08002B2CF9AE}" pid="16" name="Record_x0020_Status">
    <vt:lpwstr/>
  </property>
</Properties>
</file>